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0" r:id="rId7"/>
    <p:sldId id="262" r:id="rId8"/>
    <p:sldId id="263" r:id="rId9"/>
    <p:sldId id="261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63" autoAdjust="0"/>
  </p:normalViewPr>
  <p:slideViewPr>
    <p:cSldViewPr>
      <p:cViewPr varScale="1">
        <p:scale>
          <a:sx n="56" d="100"/>
          <a:sy n="56" d="100"/>
        </p:scale>
        <p:origin x="-702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1A462-76AC-40FF-8EBE-1FE6D8EC6A7C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DB744-5B7B-42A2-84D7-51D94AD8A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52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DB744-5B7B-42A2-84D7-51D94AD8A3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1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DB744-5B7B-42A2-84D7-51D94AD8A3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1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5E633A-E54E-4013-A1FE-8F04D4ADB8E4}" type="datetimeFigureOut">
              <a:rPr lang="en-US" smtClean="0"/>
              <a:t>06/24/2014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55B411-BDDE-4CC6-8458-A8BB912A4A8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pubs.chla-absc.ca/doi/abs/10.5596/c2012-00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lis-systematic-reviews.wikispaces.com/Welcome" TargetMode="External"/><Relationship Id="rId2" Type="http://schemas.openxmlformats.org/officeDocument/2006/relationships/hyperlink" Target="http://ejournals.library.ualberta.ca/index.php/EBLIP/article/view/17089/140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andbook.cochrane.org/" TargetMode="External"/><Relationship Id="rId5" Type="http://schemas.openxmlformats.org/officeDocument/2006/relationships/hyperlink" Target="http://www.thecochranelibrary.com/view/0/index.html" TargetMode="External"/><Relationship Id="rId4" Type="http://schemas.openxmlformats.org/officeDocument/2006/relationships/hyperlink" Target="http://www.campbellcollaboration.org/lib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andy.campbell@ualberta.ca" TargetMode="External"/><Relationship Id="rId2" Type="http://schemas.openxmlformats.org/officeDocument/2006/relationships/hyperlink" Target="mailto:liz.dennett@ualberta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8077200" cy="101282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What is a Systematic Review?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075331"/>
            <a:ext cx="6400800" cy="1752600"/>
          </a:xfrm>
        </p:spPr>
        <p:txBody>
          <a:bodyPr/>
          <a:lstStyle/>
          <a:p>
            <a:r>
              <a:rPr lang="en-US" dirty="0" smtClean="0"/>
              <a:t>AAAL Fall Meeting</a:t>
            </a:r>
          </a:p>
          <a:p>
            <a:r>
              <a:rPr lang="en-US" dirty="0" smtClean="0"/>
              <a:t>November 21, 2013</a:t>
            </a:r>
            <a:endParaRPr lang="en-US" dirty="0"/>
          </a:p>
          <a:p>
            <a:r>
              <a:rPr lang="en-US" dirty="0" smtClean="0"/>
              <a:t>Liz Dennett and Sandy Campbell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06526" y="2642674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And why should you care?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12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systematic reviews?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outcome of evidence based healthcare</a:t>
            </a:r>
          </a:p>
          <a:p>
            <a:r>
              <a:rPr lang="en-US" dirty="0" smtClean="0"/>
              <a:t>Helps to synthesize the evidence to provide the best patient care</a:t>
            </a:r>
          </a:p>
          <a:p>
            <a:r>
              <a:rPr lang="en-US" dirty="0" smtClean="0"/>
              <a:t>Each systematic review follows an explicit, reproducible and rigorous methodology</a:t>
            </a:r>
          </a:p>
          <a:p>
            <a:r>
              <a:rPr lang="en-US" dirty="0" smtClean="0"/>
              <a:t>Non-biased and comprehensive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54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Starts with a clearly defined question using the PICO model (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opulation,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ntervention,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omparison, 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utcome)</a:t>
            </a:r>
          </a:p>
          <a:p>
            <a:r>
              <a:rPr lang="en-US" dirty="0" smtClean="0"/>
              <a:t>Systematic search to identify all studies. Searches aim for comprehensiveness and are run on all relevant databases as well as grey literature sources.</a:t>
            </a:r>
          </a:p>
          <a:p>
            <a:r>
              <a:rPr lang="en-US" dirty="0" smtClean="0"/>
              <a:t>Search results are screened (first in abstract form and then full text) to ensure they are relevant to the PICO and meet all criteria.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0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overview,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Included studies are critically appraised for their quality and risk of bias (done using standardized tools)</a:t>
            </a:r>
          </a:p>
          <a:p>
            <a:r>
              <a:rPr lang="en-US" dirty="0" smtClean="0"/>
              <a:t>Results are synthesized in descriptive form or (if the studies are considered homogenous enough) the data is pooled in a meta-analysis</a:t>
            </a:r>
          </a:p>
          <a:p>
            <a:r>
              <a:rPr lang="en-US" dirty="0" smtClean="0"/>
              <a:t>Goal is a more definitive answer than any single study can provide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1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Medline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Ovid MEDLINE(R) In-Process &amp; Other Non-Indexed Citations, Ovid MEDLINE(R) Daily and Ovid MEDLINE(R) 1946 to Present</a:t>
            </a:r>
          </a:p>
          <a:p>
            <a:r>
              <a:rPr lang="en-US" dirty="0"/>
              <a:t>Search date: Sept 18, 2013</a:t>
            </a:r>
          </a:p>
          <a:p>
            <a:r>
              <a:rPr lang="en-US" dirty="0"/>
              <a:t>Results: 198</a:t>
            </a:r>
          </a:p>
          <a:p>
            <a:r>
              <a:rPr lang="en-US" dirty="0"/>
              <a:t>1. Robotics/</a:t>
            </a:r>
          </a:p>
          <a:p>
            <a:r>
              <a:rPr lang="en-US" dirty="0"/>
              <a:t>2. (robot* or "bi </a:t>
            </a:r>
            <a:r>
              <a:rPr lang="en-US" dirty="0" err="1"/>
              <a:t>manu</a:t>
            </a:r>
            <a:r>
              <a:rPr lang="en-US" dirty="0"/>
              <a:t> track" or </a:t>
            </a:r>
            <a:r>
              <a:rPr lang="en-US" dirty="0" err="1"/>
              <a:t>mitmanus</a:t>
            </a:r>
            <a:r>
              <a:rPr lang="en-US" dirty="0"/>
              <a:t>).</a:t>
            </a:r>
            <a:r>
              <a:rPr lang="en-US" dirty="0" err="1"/>
              <a:t>mp</a:t>
            </a:r>
            <a:r>
              <a:rPr lang="en-US" dirty="0"/>
              <a:t>.</a:t>
            </a:r>
          </a:p>
          <a:p>
            <a:r>
              <a:rPr lang="en-US" dirty="0"/>
              <a:t>3. 1 or 2</a:t>
            </a:r>
          </a:p>
          <a:p>
            <a:r>
              <a:rPr lang="en-US" dirty="0"/>
              <a:t>4. stroke/</a:t>
            </a:r>
          </a:p>
          <a:p>
            <a:r>
              <a:rPr lang="en-US" dirty="0"/>
              <a:t>5. (stroke or post-stroke or </a:t>
            </a:r>
            <a:r>
              <a:rPr lang="en-US" dirty="0" err="1"/>
              <a:t>tia</a:t>
            </a:r>
            <a:r>
              <a:rPr lang="en-US" dirty="0"/>
              <a:t> or cerebrovascular accident* or post-</a:t>
            </a:r>
            <a:r>
              <a:rPr lang="en-US" dirty="0" err="1"/>
              <a:t>tia</a:t>
            </a:r>
            <a:r>
              <a:rPr lang="en-US" dirty="0"/>
              <a:t>).</a:t>
            </a:r>
            <a:r>
              <a:rPr lang="en-US" dirty="0" err="1"/>
              <a:t>ti</a:t>
            </a:r>
            <a:r>
              <a:rPr lang="en-US" dirty="0"/>
              <a:t>.</a:t>
            </a:r>
          </a:p>
          <a:p>
            <a:r>
              <a:rPr lang="en-US" dirty="0"/>
              <a:t>6. 4 or 5</a:t>
            </a:r>
          </a:p>
          <a:p>
            <a:r>
              <a:rPr lang="en-US" dirty="0"/>
              <a:t>7. </a:t>
            </a:r>
            <a:r>
              <a:rPr lang="en-US" dirty="0" err="1"/>
              <a:t>exp</a:t>
            </a:r>
            <a:r>
              <a:rPr lang="en-US" dirty="0"/>
              <a:t> Upper Extremity/</a:t>
            </a:r>
          </a:p>
          <a:p>
            <a:r>
              <a:rPr lang="en-US" dirty="0"/>
              <a:t>8. (Upper </a:t>
            </a:r>
            <a:r>
              <a:rPr lang="en-US" dirty="0" err="1"/>
              <a:t>extremit</a:t>
            </a:r>
            <a:r>
              <a:rPr lang="en-US" dirty="0"/>
              <a:t>* or </a:t>
            </a:r>
            <a:r>
              <a:rPr lang="en-US" dirty="0" err="1"/>
              <a:t>hemipares</a:t>
            </a:r>
            <a:r>
              <a:rPr lang="en-US" dirty="0"/>
              <a:t>* or </a:t>
            </a:r>
            <a:r>
              <a:rPr lang="en-US" dirty="0" err="1"/>
              <a:t>hemiplegi</a:t>
            </a:r>
            <a:r>
              <a:rPr lang="en-US" dirty="0"/>
              <a:t>* or hand or hands or arm or arms or upper limb* or finger or fingers or thumb or thumbs).</a:t>
            </a:r>
            <a:r>
              <a:rPr lang="en-US" dirty="0" err="1"/>
              <a:t>mp</a:t>
            </a:r>
            <a:r>
              <a:rPr lang="en-US" dirty="0"/>
              <a:t>.</a:t>
            </a:r>
          </a:p>
          <a:p>
            <a:r>
              <a:rPr lang="en-US" dirty="0"/>
              <a:t>9. 7 or 8</a:t>
            </a:r>
          </a:p>
          <a:p>
            <a:r>
              <a:rPr lang="en-US" dirty="0"/>
              <a:t>10. 3 and 6 and 9</a:t>
            </a:r>
          </a:p>
          <a:p>
            <a:r>
              <a:rPr lang="en-US" dirty="0"/>
              <a:t>11. </a:t>
            </a:r>
            <a:r>
              <a:rPr lang="en-US" dirty="0" err="1"/>
              <a:t>exp</a:t>
            </a:r>
            <a:r>
              <a:rPr lang="en-US" dirty="0"/>
              <a:t> Clinical trial/ or randomized.tw. or placebo.tw. or </a:t>
            </a:r>
            <a:r>
              <a:rPr lang="en-US" dirty="0" err="1"/>
              <a:t>dt.fs</a:t>
            </a:r>
            <a:r>
              <a:rPr lang="en-US" dirty="0"/>
              <a:t>. or randomly.tw. or trial.tw. or groups.tw.</a:t>
            </a:r>
          </a:p>
          <a:p>
            <a:r>
              <a:rPr lang="en-US" dirty="0"/>
              <a:t>12. 10 and 11</a:t>
            </a:r>
          </a:p>
        </p:txBody>
      </p:sp>
    </p:spTree>
    <p:extLst>
      <p:ext uri="{BB962C8B-B14F-4D97-AF65-F5344CB8AC3E}">
        <p14:creationId xmlns:p14="http://schemas.microsoft.com/office/powerpoint/2010/main" val="12132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Systematic search step of these reviews has transformed health sciences librarianship</a:t>
            </a:r>
          </a:p>
          <a:p>
            <a:r>
              <a:rPr lang="en-US" dirty="0" smtClean="0"/>
              <a:t>Created new jobs, created stronger liaison links, librarians seen as a member of the research team, research publications</a:t>
            </a:r>
          </a:p>
          <a:p>
            <a:r>
              <a:rPr lang="en-US" dirty="0" smtClean="0"/>
              <a:t>Started slowly but now many students are doing them as part of their thesis. Created a huge demand for our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2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Knocking on your door?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chance if supporting areas where similar research is carried out multiple times, such as Librarianship, Education, Psychology, Sociology, Policy, Agriculture, Applied sciences</a:t>
            </a:r>
            <a:endParaRPr lang="en-US" dirty="0"/>
          </a:p>
          <a:p>
            <a:r>
              <a:rPr lang="en-US" dirty="0" smtClean="0"/>
              <a:t>Probably not – Chemistry, Physics, English, History, Fine Arts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1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en-US" dirty="0" smtClean="0"/>
              <a:t>alk to a health sciences librarian – Health library associations offer training at the national and local level  </a:t>
            </a:r>
          </a:p>
          <a:p>
            <a:r>
              <a:rPr lang="en-US" dirty="0" smtClean="0"/>
              <a:t>Find someone to mentor you through the process the first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dirty="0" smtClean="0"/>
              <a:t>Fyfe T, Dennett L. Building capacity in systematic review searching: a pilot program using virtual mentoring. JCHLA, 2012 33(1):12-16  </a:t>
            </a:r>
            <a:r>
              <a:rPr lang="en-US" sz="2200" dirty="0" smtClean="0">
                <a:hlinkClick r:id="rId2"/>
              </a:rPr>
              <a:t>http://pubs.chla-absc.ca/doi/abs/10.5596/c2012-009</a:t>
            </a:r>
            <a:r>
              <a:rPr lang="en-US" sz="2200" dirty="0" smtClean="0"/>
              <a:t> 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548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Koufoginannakis</a:t>
            </a:r>
            <a:r>
              <a:rPr lang="en-US" dirty="0" smtClean="0"/>
              <a:t>, D. The state of systematic reviews in library and information studies, EBLIP 7(2) 2012 </a:t>
            </a:r>
            <a:r>
              <a:rPr lang="en-US" dirty="0" smtClean="0">
                <a:hlinkClick r:id="rId2"/>
              </a:rPr>
              <a:t>http://ejournals.library.ualberta.ca/index.php/EBLIP/article/view/17089/14046</a:t>
            </a:r>
            <a:endParaRPr lang="en-US" dirty="0" smtClean="0"/>
          </a:p>
          <a:p>
            <a:r>
              <a:rPr lang="en-US" dirty="0" smtClean="0"/>
              <a:t>LIS systematic reviews: </a:t>
            </a:r>
            <a:r>
              <a:rPr lang="en-US" dirty="0" smtClean="0">
                <a:hlinkClick r:id="rId3"/>
              </a:rPr>
              <a:t>http://lis-systematic-reviews.wikispaces.com/Welcome</a:t>
            </a:r>
            <a:endParaRPr lang="en-US" dirty="0" smtClean="0"/>
          </a:p>
          <a:p>
            <a:r>
              <a:rPr lang="en-US" dirty="0" smtClean="0"/>
              <a:t>Social Sciences SRs – The Campbell Library </a:t>
            </a:r>
            <a:r>
              <a:rPr lang="en-US" dirty="0" smtClean="0">
                <a:hlinkClick r:id="rId4"/>
              </a:rPr>
              <a:t>http://www.campbellcollaboration.org/lib/</a:t>
            </a:r>
            <a:endParaRPr lang="en-US" dirty="0" smtClean="0"/>
          </a:p>
          <a:p>
            <a:r>
              <a:rPr lang="en-US" dirty="0" smtClean="0"/>
              <a:t>Cochrane collaboration and library - </a:t>
            </a:r>
            <a:r>
              <a:rPr lang="en-US" dirty="0" smtClean="0">
                <a:hlinkClick r:id="rId5"/>
              </a:rPr>
              <a:t>http://www.thecochranelibrary.com/view/0/index.html</a:t>
            </a:r>
            <a:endParaRPr lang="en-US" dirty="0" smtClean="0"/>
          </a:p>
          <a:p>
            <a:r>
              <a:rPr lang="en-US" dirty="0" smtClean="0"/>
              <a:t>Chapter 6 of the Cochrane Handbook (how to do bible for SRs) </a:t>
            </a:r>
            <a:r>
              <a:rPr lang="en-US" dirty="0" smtClean="0">
                <a:hlinkClick r:id="rId6"/>
              </a:rPr>
              <a:t>http://handbook.cochrane.org/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93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Contact info</a:t>
            </a:r>
          </a:p>
          <a:p>
            <a:r>
              <a:rPr lang="en-US" dirty="0" smtClean="0"/>
              <a:t>Liz Dennett (</a:t>
            </a:r>
            <a:r>
              <a:rPr lang="en-US" dirty="0" smtClean="0">
                <a:hlinkClick r:id="rId2"/>
              </a:rPr>
              <a:t>liz.dennett@ualberta.ca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Sandy Campbell (</a:t>
            </a:r>
            <a:r>
              <a:rPr lang="en-US" dirty="0" smtClean="0">
                <a:hlinkClick r:id="rId3"/>
              </a:rPr>
              <a:t>sandy.campbell@ualberta.ca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6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</TotalTime>
  <Words>606</Words>
  <Application>Microsoft Office PowerPoint</Application>
  <PresentationFormat>On-screen Show (4:3)</PresentationFormat>
  <Paragraphs>61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What is a Systematic Review?</vt:lpstr>
      <vt:lpstr>What are systematic reviews?</vt:lpstr>
      <vt:lpstr>Process overview</vt:lpstr>
      <vt:lpstr>Process overview, cont’d</vt:lpstr>
      <vt:lpstr>Example Medline search</vt:lpstr>
      <vt:lpstr>So what?</vt:lpstr>
      <vt:lpstr>Knocking on your door?</vt:lpstr>
      <vt:lpstr>Training</vt:lpstr>
      <vt:lpstr>For more information…</vt:lpstr>
      <vt:lpstr>Questions?</vt:lpstr>
    </vt:vector>
  </TitlesOfParts>
  <Company>University of Alberta Libraries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Systematic Review?</dc:title>
  <dc:creator>Dennett, Liz</dc:creator>
  <cp:lastModifiedBy>Jodi Lommer</cp:lastModifiedBy>
  <cp:revision>11</cp:revision>
  <dcterms:created xsi:type="dcterms:W3CDTF">2013-11-21T15:35:00Z</dcterms:created>
  <dcterms:modified xsi:type="dcterms:W3CDTF">2014-06-24T15:42:58Z</dcterms:modified>
</cp:coreProperties>
</file>