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1" r:id="rId4"/>
    <p:sldId id="262" r:id="rId5"/>
    <p:sldId id="258" r:id="rId6"/>
    <p:sldId id="261" r:id="rId7"/>
    <p:sldId id="259" r:id="rId8"/>
    <p:sldId id="260" r:id="rId9"/>
    <p:sldId id="263" r:id="rId10"/>
    <p:sldId id="269" r:id="rId11"/>
    <p:sldId id="270" r:id="rId12"/>
    <p:sldId id="264" r:id="rId13"/>
    <p:sldId id="265" r:id="rId14"/>
    <p:sldId id="266" r:id="rId15"/>
    <p:sldId id="268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7D01C-A0F4-4359-9228-531BD5D10592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6996A-DA8F-408B-B4E4-F87A29C63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541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7D01C-A0F4-4359-9228-531BD5D10592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6996A-DA8F-408B-B4E4-F87A29C63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867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7D01C-A0F4-4359-9228-531BD5D10592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6996A-DA8F-408B-B4E4-F87A29C63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969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7D01C-A0F4-4359-9228-531BD5D10592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6996A-DA8F-408B-B4E4-F87A29C63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635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7D01C-A0F4-4359-9228-531BD5D10592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6996A-DA8F-408B-B4E4-F87A29C63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272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7D01C-A0F4-4359-9228-531BD5D10592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6996A-DA8F-408B-B4E4-F87A29C63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374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7D01C-A0F4-4359-9228-531BD5D10592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6996A-DA8F-408B-B4E4-F87A29C63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167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7D01C-A0F4-4359-9228-531BD5D10592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6996A-DA8F-408B-B4E4-F87A29C63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608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7D01C-A0F4-4359-9228-531BD5D10592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6996A-DA8F-408B-B4E4-F87A29C63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04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7D01C-A0F4-4359-9228-531BD5D10592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6996A-DA8F-408B-B4E4-F87A29C63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730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7D01C-A0F4-4359-9228-531BD5D10592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6996A-DA8F-408B-B4E4-F87A29C63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362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17D01C-A0F4-4359-9228-531BD5D10592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06996A-DA8F-408B-B4E4-F87A29C63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475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840971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“But you don’t look like a Librarian”:</a:t>
            </a:r>
            <a:br>
              <a:rPr lang="en-US" dirty="0"/>
            </a:br>
            <a:r>
              <a:rPr lang="en-US" dirty="0"/>
              <a:t> Reflections of an Early Career Professional on Identity and Professional Practice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228571"/>
            <a:ext cx="9144000" cy="1655762"/>
          </a:xfrm>
        </p:spPr>
        <p:txBody>
          <a:bodyPr/>
          <a:lstStyle/>
          <a:p>
            <a:r>
              <a:rPr lang="en-US" dirty="0"/>
              <a:t>Kevin Tanner</a:t>
            </a:r>
            <a:br>
              <a:rPr lang="en-US" dirty="0"/>
            </a:br>
            <a:r>
              <a:rPr lang="en-US" dirty="0"/>
              <a:t> kevin.tanner@sait.ca</a:t>
            </a:r>
          </a:p>
          <a:p>
            <a:r>
              <a:rPr lang="en-US" dirty="0"/>
              <a:t> Instructional Librarian, Southern Alberta Institute of Technology</a:t>
            </a:r>
          </a:p>
        </p:txBody>
      </p:sp>
    </p:spTree>
    <p:extLst>
      <p:ext uri="{BB962C8B-B14F-4D97-AF65-F5344CB8AC3E}">
        <p14:creationId xmlns:p14="http://schemas.microsoft.com/office/powerpoint/2010/main" val="90920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 descr="http://images.clipartbro.com/68/lawyer-68936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550" y="2564871"/>
            <a:ext cx="5422900" cy="429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948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 descr="http://images.clipartbro.com/68/lawyer-68936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550" y="2564871"/>
            <a:ext cx="5422900" cy="429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4800" y="2830824"/>
            <a:ext cx="2654300" cy="2292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102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Two law students presumably laughing at me/my resume</a:t>
            </a:r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856" y="2027572"/>
            <a:ext cx="6670314" cy="4351338"/>
          </a:xfrm>
        </p:spPr>
      </p:pic>
      <p:sp>
        <p:nvSpPr>
          <p:cNvPr id="2" name="Oval Callout 1"/>
          <p:cNvSpPr/>
          <p:nvPr/>
        </p:nvSpPr>
        <p:spPr>
          <a:xfrm>
            <a:off x="6556869" y="1292922"/>
            <a:ext cx="5014762" cy="2786522"/>
          </a:xfrm>
          <a:prstGeom prst="wedgeEllipseCallout">
            <a:avLst>
              <a:gd name="adj1" fmla="val -49240"/>
              <a:gd name="adj2" fmla="val 4384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4294967295"/>
          </p:nvPr>
        </p:nvSpPr>
        <p:spPr>
          <a:xfrm>
            <a:off x="7098131" y="1985712"/>
            <a:ext cx="3932238" cy="3811588"/>
          </a:xfrm>
        </p:spPr>
        <p:txBody>
          <a:bodyPr/>
          <a:lstStyle/>
          <a:p>
            <a:pPr marL="0" indent="0">
              <a:buNone/>
            </a:pPr>
            <a:r>
              <a:rPr lang="en-CA" dirty="0"/>
              <a:t>“Kevin is such a silly chap for thinking he could be one of us”</a:t>
            </a:r>
          </a:p>
        </p:txBody>
      </p:sp>
    </p:spTree>
    <p:extLst>
      <p:ext uri="{BB962C8B-B14F-4D97-AF65-F5344CB8AC3E}">
        <p14:creationId xmlns:p14="http://schemas.microsoft.com/office/powerpoint/2010/main" val="185401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upload.wikimedia.org/wikipedia/commons/6/65/Hosmer_Children's_Librarian_Betty_Welle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610" y="542969"/>
            <a:ext cx="6867524" cy="5600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2991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/>
              <a:t>Professional Identity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337" y="1290367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 algn="ctr">
              <a:buNone/>
            </a:pPr>
            <a:r>
              <a:rPr lang="en-CA" dirty="0"/>
              <a:t>	What is Professional Identity? Why should we care about it?</a:t>
            </a:r>
          </a:p>
        </p:txBody>
      </p:sp>
    </p:spTree>
    <p:extLst>
      <p:ext uri="{BB962C8B-B14F-4D97-AF65-F5344CB8AC3E}">
        <p14:creationId xmlns:p14="http://schemas.microsoft.com/office/powerpoint/2010/main" val="3137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Professional Identity: Definition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“One’s professional self-concept based on attributes, beliefs, values, motives, and experiences” (Slay &amp; Smith, 2011)</a:t>
            </a:r>
          </a:p>
          <a:p>
            <a:r>
              <a:rPr lang="en-US" dirty="0"/>
              <a:t>Distinct from image</a:t>
            </a:r>
          </a:p>
          <a:p>
            <a:pPr lvl="1"/>
            <a:r>
              <a:rPr lang="en-US" dirty="0"/>
              <a:t>Image is how other’s view a profession</a:t>
            </a:r>
          </a:p>
          <a:p>
            <a:pPr lvl="1"/>
            <a:r>
              <a:rPr lang="en-US" dirty="0"/>
              <a:t>Identity is a “description of representation of the self within specific social practices” (Hicks, 2016)</a:t>
            </a:r>
          </a:p>
          <a:p>
            <a:r>
              <a:rPr lang="en-US" dirty="0"/>
              <a:t>Slightly different for everyone, deterministic </a:t>
            </a:r>
          </a:p>
        </p:txBody>
      </p:sp>
    </p:spTree>
    <p:extLst>
      <p:ext uri="{BB962C8B-B14F-4D97-AF65-F5344CB8AC3E}">
        <p14:creationId xmlns:p14="http://schemas.microsoft.com/office/powerpoint/2010/main" val="392531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Crisis of Professionalism in Law: The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Values are not heterogeneous</a:t>
            </a:r>
          </a:p>
          <a:p>
            <a:r>
              <a:rPr lang="en-US" dirty="0"/>
              <a:t>Loss of trust in lawyers</a:t>
            </a:r>
          </a:p>
          <a:p>
            <a:r>
              <a:rPr lang="en-US" dirty="0"/>
              <a:t>The “postmodern” professional lawyer faces struggle from the outside and inside (</a:t>
            </a:r>
            <a:r>
              <a:rPr lang="en-US" dirty="0" err="1"/>
              <a:t>Pfadenhauer</a:t>
            </a:r>
            <a:r>
              <a:rPr lang="en-US" dirty="0"/>
              <a:t>, 2006).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404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Crisis of Professionalism in Law: The Solution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Increased focused on professional identity</a:t>
            </a:r>
          </a:p>
          <a:p>
            <a:r>
              <a:rPr lang="en-CA" dirty="0"/>
              <a:t>Identity construction happens in law schools - not direct instruction but integrated within the curriculum (Thomson, 2014)</a:t>
            </a:r>
          </a:p>
          <a:p>
            <a:r>
              <a:rPr lang="en-CA" dirty="0"/>
              <a:t>Research focus on professional identity begins on-going scholarly conversation</a:t>
            </a:r>
          </a:p>
          <a:p>
            <a:pPr marL="0" indent="0">
              <a:buNone/>
            </a:pPr>
            <a:r>
              <a:rPr lang="en-CA" dirty="0"/>
              <a:t>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17034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Professionalism of Librarians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Identity less studied</a:t>
            </a:r>
          </a:p>
          <a:p>
            <a:r>
              <a:rPr lang="en-US" dirty="0"/>
              <a:t>The more we critically reflect, the more we critically construct</a:t>
            </a:r>
          </a:p>
          <a:p>
            <a:r>
              <a:rPr lang="en-US" dirty="0"/>
              <a:t>Crisis of professionalism ongoing, </a:t>
            </a:r>
            <a:r>
              <a:rPr lang="en-US" dirty="0" smtClean="0"/>
              <a:t>but not quite a crisis(?)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82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851" y="1825625"/>
            <a:ext cx="8610298" cy="361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5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Crisis of Professionalism in Librarianship: </a:t>
            </a:r>
            <a:br>
              <a:rPr lang="en-CA" dirty="0"/>
            </a:br>
            <a:r>
              <a:rPr lang="en-CA" dirty="0"/>
              <a:t>The Problems?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Work is changing, varied </a:t>
            </a:r>
          </a:p>
          <a:p>
            <a:r>
              <a:rPr lang="en-CA" dirty="0"/>
              <a:t>Library School instills values, ALA and others write them down, we reinforce them through professional practice and our own narratives</a:t>
            </a:r>
          </a:p>
          <a:p>
            <a:r>
              <a:rPr lang="en-CA" dirty="0"/>
              <a:t>Values are being called into question (perhaps also a solution)</a:t>
            </a:r>
          </a:p>
          <a:p>
            <a:r>
              <a:rPr lang="en-CA" dirty="0"/>
              <a:t>Identity </a:t>
            </a:r>
            <a:r>
              <a:rPr lang="en-CA" i="1" dirty="0"/>
              <a:t>affects</a:t>
            </a:r>
            <a:r>
              <a:rPr lang="en-CA" dirty="0"/>
              <a:t> image, for better or worse</a:t>
            </a:r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3968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Crisis of Professionalism in Librarianship: </a:t>
            </a:r>
            <a:br>
              <a:rPr lang="en-CA" dirty="0"/>
            </a:br>
            <a:r>
              <a:rPr lang="en-CA" dirty="0"/>
              <a:t>Potential 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Critically reflect on our identities; separately and </a:t>
            </a:r>
            <a:r>
              <a:rPr lang="en-CA" dirty="0" smtClean="0"/>
              <a:t>collectively</a:t>
            </a:r>
          </a:p>
          <a:p>
            <a:r>
              <a:rPr lang="en-CA" dirty="0" smtClean="0"/>
              <a:t>Curate your identity based upon who you want to be as a professional</a:t>
            </a:r>
            <a:endParaRPr lang="en-CA" dirty="0"/>
          </a:p>
          <a:p>
            <a:r>
              <a:rPr lang="en-CA" dirty="0"/>
              <a:t>Increase focus on professional identity </a:t>
            </a:r>
            <a:r>
              <a:rPr lang="en-CA" dirty="0" smtClean="0"/>
              <a:t>as an area of study and in school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5103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“But Kevin, You Still Don’t Look Like a Librarian”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My own identity shaped by others </a:t>
            </a:r>
            <a:endParaRPr lang="en-CA" dirty="0"/>
          </a:p>
          <a:p>
            <a:r>
              <a:rPr lang="en-CA" dirty="0" smtClean="0"/>
              <a:t>Grounded in professional philosophy, values </a:t>
            </a:r>
          </a:p>
          <a:p>
            <a:r>
              <a:rPr lang="en-CA" dirty="0" smtClean="0"/>
              <a:t>Purposefully articulated and critically constructed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6414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Thank you!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 smtClean="0"/>
              <a:t>Questions?!?!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9522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03225"/>
            <a:ext cx="10515600" cy="1325563"/>
          </a:xfrm>
        </p:spPr>
        <p:txBody>
          <a:bodyPr/>
          <a:lstStyle/>
          <a:p>
            <a:r>
              <a:rPr lang="en-US" dirty="0" smtClean="0"/>
              <a:t>References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 </a:t>
            </a:r>
          </a:p>
          <a:p>
            <a:r>
              <a:rPr lang="en-US" dirty="0"/>
              <a:t>Hicks, Deborah</a:t>
            </a:r>
            <a:r>
              <a:rPr lang="en-US" dirty="0" smtClean="0"/>
              <a:t>. (2016). </a:t>
            </a:r>
            <a:r>
              <a:rPr lang="en-US" dirty="0"/>
              <a:t>“Advocating for Librarianship: The Discourses of Advocacy and Service in the Professional Identities of Librarians.” </a:t>
            </a:r>
            <a:r>
              <a:rPr lang="en-US" i="1" dirty="0"/>
              <a:t>Library </a:t>
            </a:r>
            <a:r>
              <a:rPr lang="en-US" i="1" dirty="0" smtClean="0"/>
              <a:t>Trends,</a:t>
            </a:r>
            <a:r>
              <a:rPr lang="en-US" dirty="0" smtClean="0"/>
              <a:t> </a:t>
            </a:r>
            <a:r>
              <a:rPr lang="en-US" i="1" dirty="0" smtClean="0"/>
              <a:t>64</a:t>
            </a:r>
            <a:r>
              <a:rPr lang="en-US" dirty="0" smtClean="0"/>
              <a:t>(3): 615–640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CA" dirty="0" err="1" smtClean="0"/>
              <a:t>Pfadenhauer</a:t>
            </a:r>
            <a:r>
              <a:rPr lang="en-CA" dirty="0"/>
              <a:t>, M. (2006). Crisis or decline? Problems of legitimation and loss of trust in modern professionalism. </a:t>
            </a:r>
            <a:r>
              <a:rPr lang="en-CA" i="1" dirty="0"/>
              <a:t>Current sociology</a:t>
            </a:r>
            <a:r>
              <a:rPr lang="en-CA" dirty="0"/>
              <a:t>, </a:t>
            </a:r>
            <a:r>
              <a:rPr lang="en-CA" i="1" dirty="0"/>
              <a:t>54</a:t>
            </a:r>
            <a:r>
              <a:rPr lang="en-CA" dirty="0"/>
              <a:t>(4), 565-578.</a:t>
            </a:r>
            <a:endParaRPr lang="en-US" dirty="0"/>
          </a:p>
          <a:p>
            <a:r>
              <a:rPr lang="en-US" dirty="0"/>
              <a:t>Slay, H. S., &amp; Smith, D. A. (2011). Professional identity construction: Using narrative to understand the negotiation of professional and stigmatized cultural identities. </a:t>
            </a:r>
            <a:r>
              <a:rPr lang="en-US" i="1" dirty="0"/>
              <a:t>Human Relations</a:t>
            </a:r>
            <a:r>
              <a:rPr lang="en-US" dirty="0"/>
              <a:t>, </a:t>
            </a:r>
            <a:r>
              <a:rPr lang="en-US" i="1" dirty="0"/>
              <a:t>64</a:t>
            </a:r>
            <a:r>
              <a:rPr lang="en-US" dirty="0"/>
              <a:t>(1), 85-107.</a:t>
            </a:r>
          </a:p>
          <a:p>
            <a:r>
              <a:rPr lang="en-US" dirty="0"/>
              <a:t>Thomson, D. I. (2014). Teaching Formation of Professional Identity. </a:t>
            </a:r>
            <a:r>
              <a:rPr lang="en-US" i="1" dirty="0"/>
              <a:t>Regent UL Rev.</a:t>
            </a:r>
            <a:r>
              <a:rPr lang="en-US" dirty="0"/>
              <a:t>, </a:t>
            </a:r>
            <a:r>
              <a:rPr lang="en-US" i="1" dirty="0"/>
              <a:t>27</a:t>
            </a:r>
            <a:r>
              <a:rPr lang="en-US" dirty="0"/>
              <a:t>, 303.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5513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1796</TotalTime>
  <Words>336</Words>
  <Application>Microsoft Office PowerPoint</Application>
  <PresentationFormat>Widescreen</PresentationFormat>
  <Paragraphs>51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“But you don’t look like a Librarian”:  Reflections of an Early Career Professional on Identity and Professional Practice</vt:lpstr>
      <vt:lpstr>PowerPoint Presentation</vt:lpstr>
      <vt:lpstr>PowerPoint Presentation</vt:lpstr>
      <vt:lpstr>Two law students presumably laughing at me/my resume</vt:lpstr>
      <vt:lpstr>PowerPoint Presentation</vt:lpstr>
      <vt:lpstr>Professional Identity </vt:lpstr>
      <vt:lpstr>Professional Identity: Definition</vt:lpstr>
      <vt:lpstr>Crisis of Professionalism in Law: The Problem</vt:lpstr>
      <vt:lpstr>Crisis of Professionalism in Law: The Solution </vt:lpstr>
      <vt:lpstr>Professionalism of Librarians </vt:lpstr>
      <vt:lpstr>PowerPoint Presentation</vt:lpstr>
      <vt:lpstr>Crisis of Professionalism in Librarianship:  The Problems?</vt:lpstr>
      <vt:lpstr>Crisis of Professionalism in Librarianship:  Potential Solutions</vt:lpstr>
      <vt:lpstr>“But Kevin, You Still Don’t Look Like a Librarian”</vt:lpstr>
      <vt:lpstr>Thank you!</vt:lpstr>
      <vt:lpstr>References </vt:lpstr>
    </vt:vector>
  </TitlesOfParts>
  <Company>CALS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“But you don’t look like a Librarian”</dc:title>
  <dc:creator>Kevin Tanner</dc:creator>
  <cp:lastModifiedBy>Kevin Tanner</cp:lastModifiedBy>
  <cp:revision>32</cp:revision>
  <dcterms:created xsi:type="dcterms:W3CDTF">2016-11-12T20:24:34Z</dcterms:created>
  <dcterms:modified xsi:type="dcterms:W3CDTF">2017-03-03T16:09:27Z</dcterms:modified>
</cp:coreProperties>
</file>