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1" r:id="rId4"/>
    <p:sldId id="262" r:id="rId5"/>
    <p:sldId id="257" r:id="rId6"/>
    <p:sldId id="258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1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EE45-8323-4861-9731-CE86A89E1CCC}" type="datetimeFigureOut">
              <a:rPr lang="en-US" smtClean="0"/>
              <a:pPr/>
              <a:t>06/24/2014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27BA-D13F-4090-8356-BC7E8D373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810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EE45-8323-4861-9731-CE86A89E1CCC}" type="datetimeFigureOut">
              <a:rPr lang="en-US" smtClean="0"/>
              <a:pPr/>
              <a:t>06/24/2014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27BA-D13F-4090-8356-BC7E8D373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842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EE45-8323-4861-9731-CE86A89E1CCC}" type="datetimeFigureOut">
              <a:rPr lang="en-US" smtClean="0"/>
              <a:pPr/>
              <a:t>06/24/2014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27BA-D13F-4090-8356-BC7E8D373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833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EE45-8323-4861-9731-CE86A89E1CCC}" type="datetimeFigureOut">
              <a:rPr lang="en-US" smtClean="0"/>
              <a:pPr/>
              <a:t>06/24/2014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27BA-D13F-4090-8356-BC7E8D373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13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EE45-8323-4861-9731-CE86A89E1CCC}" type="datetimeFigureOut">
              <a:rPr lang="en-US" smtClean="0"/>
              <a:pPr/>
              <a:t>06/24/2014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27BA-D13F-4090-8356-BC7E8D373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62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EE45-8323-4861-9731-CE86A89E1CCC}" type="datetimeFigureOut">
              <a:rPr lang="en-US" smtClean="0"/>
              <a:pPr/>
              <a:t>06/24/2014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27BA-D13F-4090-8356-BC7E8D373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32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EE45-8323-4861-9731-CE86A89E1CCC}" type="datetimeFigureOut">
              <a:rPr lang="en-US" smtClean="0"/>
              <a:pPr/>
              <a:t>06/24/2014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27BA-D13F-4090-8356-BC7E8D373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11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EE45-8323-4861-9731-CE86A89E1CCC}" type="datetimeFigureOut">
              <a:rPr lang="en-US" smtClean="0"/>
              <a:pPr/>
              <a:t>06/24/2014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27BA-D13F-4090-8356-BC7E8D373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00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EE45-8323-4861-9731-CE86A89E1CCC}" type="datetimeFigureOut">
              <a:rPr lang="en-US" smtClean="0"/>
              <a:pPr/>
              <a:t>06/24/2014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27BA-D13F-4090-8356-BC7E8D373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685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EE45-8323-4861-9731-CE86A89E1CCC}" type="datetimeFigureOut">
              <a:rPr lang="en-US" smtClean="0"/>
              <a:pPr/>
              <a:t>06/24/2014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27BA-D13F-4090-8356-BC7E8D373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2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EE45-8323-4861-9731-CE86A89E1CCC}" type="datetimeFigureOut">
              <a:rPr lang="en-US" smtClean="0"/>
              <a:pPr/>
              <a:t>06/24/2014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27BA-D13F-4090-8356-BC7E8D373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039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6EE45-8323-4861-9731-CE86A89E1CCC}" type="datetimeFigureOut">
              <a:rPr lang="en-US" smtClean="0"/>
              <a:pPr/>
              <a:t>06/24/2014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927BA-D13F-4090-8356-BC7E8D373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112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Availability%20ebook%20bundle%20evaluation%202013.xlsx" TargetMode="Externa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ebrary%20vs%20perpetuity%20ebook%20comparison.xlsx" TargetMode="Externa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Excel_Worksheet2.xlsx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Budgeting with Stats, Stats &amp; more Stats!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60" y="6339840"/>
            <a:ext cx="344424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6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E-book Purchase Models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66800" y="1600200"/>
            <a:ext cx="7620000" cy="4525963"/>
          </a:xfrm>
        </p:spPr>
        <p:txBody>
          <a:bodyPr/>
          <a:lstStyle/>
          <a:p>
            <a:r>
              <a:rPr lang="en-US" b="1" dirty="0" smtClean="0"/>
              <a:t>Subscription packages </a:t>
            </a:r>
            <a:r>
              <a:rPr lang="en-US" sz="2400" dirty="0" smtClean="0"/>
              <a:t>(ebrary’s Academic Complete, Books 24x7, Safari, Access Engineering, </a:t>
            </a:r>
            <a:r>
              <a:rPr lang="en-US" sz="2400" dirty="0" err="1" smtClean="0"/>
              <a:t>Knovel</a:t>
            </a:r>
            <a:r>
              <a:rPr lang="en-US" sz="2400" dirty="0" smtClean="0"/>
              <a:t>)</a:t>
            </a:r>
          </a:p>
          <a:p>
            <a:r>
              <a:rPr lang="en-US" b="1" dirty="0" smtClean="0"/>
              <a:t>E-books in perpetuity </a:t>
            </a:r>
            <a:r>
              <a:rPr lang="en-US" sz="2400" dirty="0" smtClean="0"/>
              <a:t>(</a:t>
            </a:r>
            <a:r>
              <a:rPr lang="en-US" sz="2400" dirty="0" err="1" smtClean="0"/>
              <a:t>ebrary</a:t>
            </a:r>
            <a:r>
              <a:rPr lang="en-US" sz="2400" dirty="0" smtClean="0"/>
              <a:t>, McGraw-Hill)</a:t>
            </a:r>
          </a:p>
          <a:p>
            <a:r>
              <a:rPr lang="en-US" b="1" dirty="0" smtClean="0"/>
              <a:t>DDA</a:t>
            </a:r>
            <a:r>
              <a:rPr lang="en-US" dirty="0" smtClean="0"/>
              <a:t> </a:t>
            </a:r>
            <a:r>
              <a:rPr lang="en-US" sz="2400" dirty="0" smtClean="0"/>
              <a:t>(Demand-Driven Acquisitions) through Yankee Book Peddler 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60" y="6339840"/>
            <a:ext cx="344424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5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Stats</a:t>
            </a:r>
            <a:endParaRPr lang="en-US" dirty="0"/>
          </a:p>
        </p:txBody>
      </p:sp>
      <p:graphicFrame>
        <p:nvGraphicFramePr>
          <p:cNvPr id="7" name="Object 6">
            <a:hlinkClick r:id="rId3" action="ppaction://hlinkfile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2304845"/>
              </p:ext>
            </p:extLst>
          </p:nvPr>
        </p:nvGraphicFramePr>
        <p:xfrm>
          <a:off x="176645" y="1219200"/>
          <a:ext cx="8814955" cy="4891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Worksheet" r:id="rId5" imgW="11191824" imgH="6210422" progId="Excel.Sheet.12">
                  <p:embed/>
                </p:oleObj>
              </mc:Choice>
              <mc:Fallback>
                <p:oleObj name="Worksheet" r:id="rId5" imgW="11191824" imgH="6210422" progId="Excel.Sheet.12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645" y="1219200"/>
                        <a:ext cx="8814955" cy="48918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60" y="6339840"/>
            <a:ext cx="344424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7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…more Stats</a:t>
            </a:r>
            <a:endParaRPr lang="en-US" dirty="0"/>
          </a:p>
        </p:txBody>
      </p:sp>
      <p:graphicFrame>
        <p:nvGraphicFramePr>
          <p:cNvPr id="3" name="Object 2">
            <a:hlinkClick r:id="rId3" action="ppaction://hlinkfile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8279772"/>
              </p:ext>
            </p:extLst>
          </p:nvPr>
        </p:nvGraphicFramePr>
        <p:xfrm>
          <a:off x="2438400" y="1219200"/>
          <a:ext cx="4572000" cy="5028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Worksheet" r:id="rId5" imgW="9858257" imgH="10839465" progId="Excel.Sheet.12">
                  <p:embed/>
                </p:oleObj>
              </mc:Choice>
              <mc:Fallback>
                <p:oleObj name="Worksheet" r:id="rId5" imgW="9858257" imgH="10839465" progId="Excel.Sheet.12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219200"/>
                        <a:ext cx="4572000" cy="50281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60" y="6339840"/>
            <a:ext cx="344424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5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072117"/>
              </p:ext>
            </p:extLst>
          </p:nvPr>
        </p:nvGraphicFramePr>
        <p:xfrm>
          <a:off x="228599" y="2133600"/>
          <a:ext cx="8458200" cy="3352801"/>
        </p:xfrm>
        <a:graphic>
          <a:graphicData uri="http://schemas.openxmlformats.org/drawingml/2006/table">
            <a:tbl>
              <a:tblPr/>
              <a:tblGrid>
                <a:gridCol w="1230283"/>
                <a:gridCol w="582187"/>
                <a:gridCol w="914830"/>
                <a:gridCol w="1081414"/>
                <a:gridCol w="775410"/>
                <a:gridCol w="1081414"/>
                <a:gridCol w="1081414"/>
                <a:gridCol w="915043"/>
                <a:gridCol w="796205"/>
              </a:tblGrid>
              <a:tr h="460296">
                <a:tc>
                  <a:txBody>
                    <a:bodyPr/>
                    <a:lstStyle/>
                    <a:p>
                      <a:pPr algn="l" fontAlgn="b"/>
                      <a:endParaRPr lang="en-US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Titles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Titles Viewed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 Titles Viewed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Title Visits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Title Visits/Title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Vendor Cost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Cost/Title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Cost/Title Viewed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</a:tr>
              <a:tr h="3322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ebrary’s  Academic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Complete</a:t>
                      </a:r>
                    </a:p>
                  </a:txBody>
                  <a:tcPr marL="8681" marR="8681" marT="8681" marB="0" anchor="ctr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115795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3403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10346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0.09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0.18 </a:t>
                      </a:r>
                    </a:p>
                  </a:txBody>
                  <a:tcPr marL="8681" marR="312516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6.17 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Books 24x7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20289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1581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6677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0.33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1.58 </a:t>
                      </a:r>
                    </a:p>
                  </a:txBody>
                  <a:tcPr marL="8681" marR="312516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20.24 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Safari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4272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1156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27%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6222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1.46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6.32 </a:t>
                      </a:r>
                    </a:p>
                  </a:txBody>
                  <a:tcPr marL="8681" marR="312516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23.36 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Access Engineering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330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52%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7046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21.35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24.53 </a:t>
                      </a:r>
                    </a:p>
                  </a:txBody>
                  <a:tcPr marL="8681" marR="312516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47.62 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Knovel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3484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1842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53%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2410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0.69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2.48 </a:t>
                      </a:r>
                    </a:p>
                  </a:txBody>
                  <a:tcPr marL="8681" marR="312516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4.68 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McGraw-Hill (in Perp.)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264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36%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1606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6.08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20.20 </a:t>
                      </a:r>
                    </a:p>
                  </a:txBody>
                  <a:tcPr marL="8681" marR="312516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56.15 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ebrary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(in Perp.)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1190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363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31%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1375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1.16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25.80 </a:t>
                      </a:r>
                    </a:p>
                  </a:txBody>
                  <a:tcPr marL="8681" marR="312516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84.59 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EBL/DDA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735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735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939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1.28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$       3.83 </a:t>
                      </a:r>
                    </a:p>
                  </a:txBody>
                  <a:tcPr marL="8681" marR="312516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$               3.83 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7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146359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9345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36621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$ 135,577.00 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$ 0.93 </a:t>
                      </a:r>
                    </a:p>
                  </a:txBody>
                  <a:tcPr marL="8681" marR="312516" marT="86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14.51 </a:t>
                      </a:r>
                    </a:p>
                  </a:txBody>
                  <a:tcPr marL="8681" marR="8681" marT="8681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Usage by Title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60" y="6339840"/>
            <a:ext cx="344424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5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917572"/>
              </p:ext>
            </p:extLst>
          </p:nvPr>
        </p:nvGraphicFramePr>
        <p:xfrm>
          <a:off x="228600" y="2135132"/>
          <a:ext cx="8458201" cy="3406462"/>
        </p:xfrm>
        <a:graphic>
          <a:graphicData uri="http://schemas.openxmlformats.org/drawingml/2006/table">
            <a:tbl>
              <a:tblPr/>
              <a:tblGrid>
                <a:gridCol w="1291694"/>
                <a:gridCol w="755879"/>
                <a:gridCol w="1046112"/>
                <a:gridCol w="1368239"/>
                <a:gridCol w="1173687"/>
                <a:gridCol w="870697"/>
                <a:gridCol w="944053"/>
                <a:gridCol w="1007840"/>
              </a:tblGrid>
              <a:tr h="466178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Titles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Pages Viewed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Pages Viewed/Title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Vendor Cost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Cost/Page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Variance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Weighted Cost/Page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</a:tr>
              <a:tr h="3375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ebrary’s Academic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Complete</a:t>
                      </a:r>
                    </a:p>
                  </a:txBody>
                  <a:tcPr marL="9324" marR="9324" marT="9324" marB="0" anchor="ctr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115795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149946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1.29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0.14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298.21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0.42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Books 24x7</a:t>
                      </a:r>
                    </a:p>
                  </a:txBody>
                  <a:tcPr marL="9324" marR="9324" marT="9324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20289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58400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2.88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0.55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288.93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1.58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Safari</a:t>
                      </a:r>
                    </a:p>
                  </a:txBody>
                  <a:tcPr marL="9324" marR="9324" marT="9324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4272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53868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12.61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158.87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Access Engineering</a:t>
                      </a:r>
                    </a:p>
                  </a:txBody>
                  <a:tcPr marL="9324" marR="9324" marT="9324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330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2660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8.06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3.04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22.04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0.67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Knovel</a:t>
                      </a:r>
                    </a:p>
                  </a:txBody>
                  <a:tcPr marL="9324" marR="9324" marT="9324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3484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8625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2.48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1.06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McGraw-Hill (in Perp.)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264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29805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112.90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0.18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1080.83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1.93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ebrary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(in Perp.)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1190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23910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20.09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1.28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170.27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2.19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EBL/DDA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735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19167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26.08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38.26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24" marR="9324" marT="9324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0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324" marR="9324" marT="9324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146359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346381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2.37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$ 135,577.00 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0.39 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293.91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1.15 </a:t>
                      </a:r>
                    </a:p>
                  </a:txBody>
                  <a:tcPr marL="9324" marR="9324" marT="9324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Usage by Page Viewed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60" y="6339840"/>
            <a:ext cx="344424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59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Savings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478280" y="2209800"/>
            <a:ext cx="5943600" cy="1754326"/>
            <a:chOff x="1524000" y="3962400"/>
            <a:chExt cx="5943600" cy="1754326"/>
          </a:xfrm>
        </p:grpSpPr>
        <p:grpSp>
          <p:nvGrpSpPr>
            <p:cNvPr id="2" name="Group 1"/>
            <p:cNvGrpSpPr/>
            <p:nvPr/>
          </p:nvGrpSpPr>
          <p:grpSpPr>
            <a:xfrm>
              <a:off x="1524000" y="3962400"/>
              <a:ext cx="5943600" cy="1754326"/>
              <a:chOff x="1524000" y="3962400"/>
              <a:chExt cx="5943600" cy="1754326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554018" y="3962400"/>
                <a:ext cx="5913582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Current e-book Expenditures:		$135,577.00 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If we replaced Academic Complete, </a:t>
                </a:r>
              </a:p>
              <a:p>
                <a:r>
                  <a:rPr lang="en-US" dirty="0" smtClean="0"/>
                  <a:t>Safari, 24x7 with DDA:	 	 $78,188.10 </a:t>
                </a:r>
                <a:endParaRPr lang="en-US" dirty="0"/>
              </a:p>
              <a:p>
                <a:r>
                  <a:rPr lang="en-US" dirty="0" smtClean="0"/>
                  <a:t> </a:t>
                </a:r>
              </a:p>
              <a:p>
                <a:endParaRPr lang="en-US" dirty="0" smtClean="0"/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1524000" y="5136105"/>
                <a:ext cx="5105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Rectangle 11"/>
            <p:cNvSpPr/>
            <p:nvPr/>
          </p:nvSpPr>
          <p:spPr>
            <a:xfrm>
              <a:off x="1564904" y="5162729"/>
              <a:ext cx="529309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dirty="0">
                  <a:solidFill>
                    <a:prstClr val="black"/>
                  </a:solidFill>
                </a:rPr>
                <a:t>Total potential savings:	 	 $</a:t>
              </a:r>
              <a:r>
                <a:rPr lang="en-US" dirty="0" smtClean="0">
                  <a:solidFill>
                    <a:prstClr val="black"/>
                  </a:solidFill>
                </a:rPr>
                <a:t>57,388.90 </a:t>
              </a:r>
              <a:endParaRPr lang="en-US" dirty="0">
                <a:solidFill>
                  <a:prstClr val="black"/>
                </a:solidFill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60" y="6339840"/>
            <a:ext cx="3444240" cy="518160"/>
          </a:xfrm>
          <a:prstGeom prst="rect">
            <a:avLst/>
          </a:prstGeom>
        </p:spPr>
      </p:pic>
      <p:cxnSp>
        <p:nvCxnSpPr>
          <p:cNvPr id="17" name="Curved Connector 16"/>
          <p:cNvCxnSpPr/>
          <p:nvPr/>
        </p:nvCxnSpPr>
        <p:spPr>
          <a:xfrm rot="10800000">
            <a:off x="6699530" y="3235383"/>
            <a:ext cx="722350" cy="544078"/>
          </a:xfrm>
          <a:prstGeom prst="curved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167549" y="3964126"/>
            <a:ext cx="26606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money is now only coming from the ‘Capital’ budget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90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363</Words>
  <Application>Microsoft Office PowerPoint</Application>
  <PresentationFormat>On-screen Show (4:3)</PresentationFormat>
  <Paragraphs>183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Worksheet</vt:lpstr>
      <vt:lpstr>Budgeting with Stats, Stats &amp; more Stats!</vt:lpstr>
      <vt:lpstr>E-book Purchase Models</vt:lpstr>
      <vt:lpstr>Stats</vt:lpstr>
      <vt:lpstr>…more Stats</vt:lpstr>
      <vt:lpstr>Usage by Title</vt:lpstr>
      <vt:lpstr>Usage by Page Viewed</vt:lpstr>
      <vt:lpstr>Budget Savings</vt:lpstr>
    </vt:vector>
  </TitlesOfParts>
  <Company>CALS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SAIT User</dc:creator>
  <cp:lastModifiedBy>Jodi Lommer</cp:lastModifiedBy>
  <cp:revision>24</cp:revision>
  <dcterms:created xsi:type="dcterms:W3CDTF">2013-06-19T17:29:34Z</dcterms:created>
  <dcterms:modified xsi:type="dcterms:W3CDTF">2014-06-24T15:47:04Z</dcterms:modified>
</cp:coreProperties>
</file>